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4" r:id="rId2"/>
    <p:sldId id="335" r:id="rId3"/>
    <p:sldId id="337" r:id="rId4"/>
    <p:sldId id="336" r:id="rId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067" userDrawn="1">
          <p15:clr>
            <a:srgbClr val="A4A3A4"/>
          </p15:clr>
        </p15:guide>
        <p15:guide id="4" orient="horz" pos="890" userDrawn="1">
          <p15:clr>
            <a:srgbClr val="A4A3A4"/>
          </p15:clr>
        </p15:guide>
        <p15:guide id="5" pos="385" userDrawn="1">
          <p15:clr>
            <a:srgbClr val="A4A3A4"/>
          </p15:clr>
        </p15:guide>
        <p15:guide id="6" pos="5375" userDrawn="1">
          <p15:clr>
            <a:srgbClr val="A4A3A4"/>
          </p15:clr>
        </p15:guide>
        <p15:guide id="7" orient="horz" pos="3974" userDrawn="1">
          <p15:clr>
            <a:srgbClr val="A4A3A4"/>
          </p15:clr>
        </p15:guide>
        <p15:guide id="8" orient="horz" pos="99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tlarz Edyta" initials="KE" lastIdx="1" clrIdx="0">
    <p:extLst>
      <p:ext uri="{19B8F6BF-5375-455C-9EA6-DF929625EA0E}">
        <p15:presenceInfo xmlns:p15="http://schemas.microsoft.com/office/powerpoint/2012/main" userId="S-1-5-21-1346247845-3881836822-2677420573-11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76092"/>
    <a:srgbClr val="3C8054"/>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707" autoAdjust="0"/>
    <p:restoredTop sz="78580" autoAdjust="0"/>
  </p:normalViewPr>
  <p:slideViewPr>
    <p:cSldViewPr>
      <p:cViewPr varScale="1">
        <p:scale>
          <a:sx n="69" d="100"/>
          <a:sy n="69" d="100"/>
        </p:scale>
        <p:origin x="812" y="44"/>
      </p:cViewPr>
      <p:guideLst>
        <p:guide orient="horz" pos="2160"/>
        <p:guide pos="2880"/>
        <p:guide orient="horz" pos="3067"/>
        <p:guide orient="horz" pos="890"/>
        <p:guide pos="385"/>
        <p:guide pos="5375"/>
        <p:guide orient="horz" pos="3974"/>
        <p:guide orient="horz" pos="990"/>
      </p:guideLst>
    </p:cSldViewPr>
  </p:slideViewPr>
  <p:notesTextViewPr>
    <p:cViewPr>
      <p:scale>
        <a:sx n="100" d="100"/>
        <a:sy n="100" d="100"/>
      </p:scale>
      <p:origin x="0" y="0"/>
    </p:cViewPr>
  </p:notesTextViewPr>
  <p:notesViewPr>
    <p:cSldViewPr showGuides="1">
      <p:cViewPr varScale="1">
        <p:scale>
          <a:sx n="83" d="100"/>
          <a:sy n="83" d="100"/>
        </p:scale>
        <p:origin x="313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a:extLst>
              <a:ext uri="{FF2B5EF4-FFF2-40B4-BE49-F238E27FC236}">
                <a16:creationId xmlns:a16="http://schemas.microsoft.com/office/drawing/2014/main" id="{07513AB5-9101-4F0C-A78F-C81A2EEE6A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a:extLst>
              <a:ext uri="{FF2B5EF4-FFF2-40B4-BE49-F238E27FC236}">
                <a16:creationId xmlns:a16="http://schemas.microsoft.com/office/drawing/2014/main" id="{4DDD48A4-893B-4AEB-B450-8C99E4B207C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8CC80E-80C5-469B-B2CE-7F85C741C445}" type="datetimeFigureOut">
              <a:rPr lang="pl-PL" smtClean="0"/>
              <a:t>12.07.2023</a:t>
            </a:fld>
            <a:endParaRPr lang="pl-PL"/>
          </a:p>
        </p:txBody>
      </p:sp>
      <p:sp>
        <p:nvSpPr>
          <p:cNvPr id="4" name="Symbol zastępczy stopki 3">
            <a:extLst>
              <a:ext uri="{FF2B5EF4-FFF2-40B4-BE49-F238E27FC236}">
                <a16:creationId xmlns:a16="http://schemas.microsoft.com/office/drawing/2014/main" id="{72AE3FA4-90D2-425F-A83C-804E4D8D63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a:extLst>
              <a:ext uri="{FF2B5EF4-FFF2-40B4-BE49-F238E27FC236}">
                <a16:creationId xmlns:a16="http://schemas.microsoft.com/office/drawing/2014/main" id="{36771E7C-E456-41E0-A390-D8CD688556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A427D4-AC5C-49F2-A309-D422397ED0A7}" type="slidenum">
              <a:rPr lang="pl-PL" smtClean="0"/>
              <a:t>‹#›</a:t>
            </a:fld>
            <a:endParaRPr lang="pl-PL"/>
          </a:p>
        </p:txBody>
      </p:sp>
    </p:spTree>
    <p:extLst>
      <p:ext uri="{BB962C8B-B14F-4D97-AF65-F5344CB8AC3E}">
        <p14:creationId xmlns:p14="http://schemas.microsoft.com/office/powerpoint/2010/main" val="28681244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C7E9F0-E57A-4457-BB0A-F3332D72144F}" type="datetimeFigureOut">
              <a:rPr lang="pl-PL" smtClean="0"/>
              <a:pPr/>
              <a:t>12.07.2023</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250995-947C-4AE1-815D-E6DF7681EC96}" type="slidenum">
              <a:rPr lang="pl-PL" smtClean="0"/>
              <a:pPr/>
              <a:t>‹#›</a:t>
            </a:fld>
            <a:endParaRPr lang="pl-PL"/>
          </a:p>
        </p:txBody>
      </p:sp>
    </p:spTree>
    <p:extLst>
      <p:ext uri="{BB962C8B-B14F-4D97-AF65-F5344CB8AC3E}">
        <p14:creationId xmlns:p14="http://schemas.microsoft.com/office/powerpoint/2010/main" val="47283479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3429001"/>
            <a:ext cx="7772400" cy="1368152"/>
          </a:xfrm>
          <a:prstGeom prst="rect">
            <a:avLst/>
          </a:prstGeom>
        </p:spPr>
        <p:txBody>
          <a:bodyPr>
            <a:normAutofit/>
          </a:bodyPr>
          <a:lstStyle>
            <a:lvl1pPr>
              <a:defRPr sz="4000"/>
            </a:lvl1pPr>
          </a:lstStyle>
          <a:p>
            <a:r>
              <a:rPr lang="pl-PL"/>
              <a:t>Kliknij, aby edytować styl</a:t>
            </a:r>
            <a:endParaRPr lang="pl-PL" dirty="0"/>
          </a:p>
        </p:txBody>
      </p:sp>
      <p:sp>
        <p:nvSpPr>
          <p:cNvPr id="3" name="Podtytuł 2"/>
          <p:cNvSpPr>
            <a:spLocks noGrp="1"/>
          </p:cNvSpPr>
          <p:nvPr>
            <p:ph type="subTitle" idx="1"/>
          </p:nvPr>
        </p:nvSpPr>
        <p:spPr>
          <a:xfrm>
            <a:off x="1371600" y="4899025"/>
            <a:ext cx="6400800" cy="1201688"/>
          </a:xfrm>
          <a:prstGeom prst="rect">
            <a:avLst/>
          </a:prstGeom>
        </p:spPr>
        <p:txBody>
          <a:bodyPr anchor="ct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pl-PL" dirty="0"/>
          </a:p>
        </p:txBody>
      </p:sp>
      <p:pic>
        <p:nvPicPr>
          <p:cNvPr id="7" name="Picture 2" descr="D:\Broszura - konkurs SSC 2013\logo sc.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23586" y="692696"/>
            <a:ext cx="2134614" cy="20162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22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a:prstGeom prst="rect">
            <a:avLst/>
          </a:prstGeom>
        </p:spPr>
        <p:txBody>
          <a:bodyPr anchor="b">
            <a:normAutofit/>
          </a:bodyPr>
          <a:lstStyle>
            <a:lvl1pPr algn="l">
              <a:defRPr sz="2400" b="0"/>
            </a:lvl1pPr>
          </a:lstStyle>
          <a:p>
            <a:r>
              <a:rPr lang="pl-PL"/>
              <a:t>Kliknij, aby edytować styl</a:t>
            </a:r>
            <a:endParaRPr lang="pl-PL" dirty="0"/>
          </a:p>
        </p:txBody>
      </p:sp>
      <p:sp>
        <p:nvSpPr>
          <p:cNvPr id="3" name="Symbol zastępczy obrazu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p>
        </p:txBody>
      </p:sp>
      <p:sp>
        <p:nvSpPr>
          <p:cNvPr id="4" name="Symbol zastępczy tekstu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685800" y="4005064"/>
            <a:ext cx="7772400" cy="1362075"/>
          </a:xfrm>
          <a:prstGeom prst="rect">
            <a:avLst/>
          </a:prstGeom>
        </p:spPr>
        <p:txBody>
          <a:bodyPr anchor="t">
            <a:normAutofit/>
          </a:bodyPr>
          <a:lstStyle>
            <a:lvl1pPr algn="l">
              <a:defRPr sz="3600" b="0" cap="none"/>
            </a:lvl1pPr>
          </a:lstStyle>
          <a:p>
            <a:r>
              <a:rPr lang="pl-PL"/>
              <a:t>Kliknij, aby edytować styl</a:t>
            </a:r>
            <a:endParaRPr lang="pl-PL" dirty="0"/>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ytuł i punktowanie">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611560" y="1340768"/>
            <a:ext cx="7920880" cy="4785395"/>
          </a:xfrm>
          <a:prstGeom prst="rect">
            <a:avLst/>
          </a:prstGeo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
        <p:nvSpPr>
          <p:cNvPr id="9" name="Symbol zastępczy tytułu 1"/>
          <p:cNvSpPr>
            <a:spLocks noGrp="1"/>
          </p:cNvSpPr>
          <p:nvPr>
            <p:ph type="title"/>
          </p:nvPr>
        </p:nvSpPr>
        <p:spPr>
          <a:xfrm>
            <a:off x="611560" y="365760"/>
            <a:ext cx="7920880" cy="758984"/>
          </a:xfrm>
          <a:prstGeom prst="rect">
            <a:avLst/>
          </a:prstGeom>
        </p:spPr>
        <p:txBody>
          <a:bodyPr vert="horz" lIns="91440" tIns="45720" rIns="91440" bIns="45720" rtlCol="0" anchor="ctr">
            <a:normAutofit/>
          </a:bodyPr>
          <a:lstStyle/>
          <a:p>
            <a:r>
              <a:rPr lang="pl-PL"/>
              <a:t>Kliknij, aby edytować styl</a:t>
            </a:r>
            <a:endParaRPr lang="pl-P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ytuł i numerownie">
    <p:spTree>
      <p:nvGrpSpPr>
        <p:cNvPr id="1" name=""/>
        <p:cNvGrpSpPr/>
        <p:nvPr/>
      </p:nvGrpSpPr>
      <p:grpSpPr>
        <a:xfrm>
          <a:off x="0" y="0"/>
          <a:ext cx="0" cy="0"/>
          <a:chOff x="0" y="0"/>
          <a:chExt cx="0" cy="0"/>
        </a:xfrm>
      </p:grpSpPr>
      <p:sp>
        <p:nvSpPr>
          <p:cNvPr id="2" name="Tytuł 1"/>
          <p:cNvSpPr>
            <a:spLocks noGrp="1"/>
          </p:cNvSpPr>
          <p:nvPr>
            <p:ph type="title"/>
          </p:nvPr>
        </p:nvSpPr>
        <p:spPr>
          <a:xfrm>
            <a:off x="611560" y="365760"/>
            <a:ext cx="7920880" cy="758984"/>
          </a:xfrm>
          <a:prstGeom prst="rect">
            <a:avLst/>
          </a:prstGeom>
        </p:spPr>
        <p:txBody>
          <a:bodyPr/>
          <a:lstStyle/>
          <a:p>
            <a:r>
              <a:rPr lang="pl-PL"/>
              <a:t>Kliknij, aby edytować styl</a:t>
            </a:r>
          </a:p>
        </p:txBody>
      </p:sp>
      <p:sp>
        <p:nvSpPr>
          <p:cNvPr id="4" name="Symbol zastępczy zawartości 2"/>
          <p:cNvSpPr>
            <a:spLocks noGrp="1"/>
          </p:cNvSpPr>
          <p:nvPr>
            <p:ph idx="1"/>
          </p:nvPr>
        </p:nvSpPr>
        <p:spPr>
          <a:xfrm>
            <a:off x="611560" y="1340768"/>
            <a:ext cx="7920880" cy="4785395"/>
          </a:xfrm>
          <a:prstGeom prst="rect">
            <a:avLst/>
          </a:prstGeom>
        </p:spPr>
        <p:txBody>
          <a:bodyPr/>
          <a:lstStyle>
            <a:lvl1pPr marL="514350" indent="-514350">
              <a:buFont typeface="+mj-lt"/>
              <a:buAutoNum type="arabicPeriod"/>
              <a:defRPr/>
            </a:lvl1pPr>
            <a:lvl2pPr marL="914400" indent="-457200">
              <a:buFont typeface="+mj-lt"/>
              <a:buAutoNum type="alphaLcPeriod"/>
              <a:defRPr/>
            </a:lvl2pPr>
          </a:lstStyle>
          <a:p>
            <a:pPr lvl="0"/>
            <a:r>
              <a:rPr lang="pl-PL"/>
              <a:t>Edytuj style wzorca tekstu</a:t>
            </a:r>
          </a:p>
          <a:p>
            <a:pPr lvl="1"/>
            <a:r>
              <a:rPr lang="pl-PL"/>
              <a:t>Drugi poziom</a:t>
            </a:r>
          </a:p>
        </p:txBody>
      </p:sp>
    </p:spTree>
    <p:extLst>
      <p:ext uri="{BB962C8B-B14F-4D97-AF65-F5344CB8AC3E}">
        <p14:creationId xmlns:p14="http://schemas.microsoft.com/office/powerpoint/2010/main" val="636985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ytuł i treść">
    <p:spTree>
      <p:nvGrpSpPr>
        <p:cNvPr id="1" name=""/>
        <p:cNvGrpSpPr/>
        <p:nvPr/>
      </p:nvGrpSpPr>
      <p:grpSpPr>
        <a:xfrm>
          <a:off x="0" y="0"/>
          <a:ext cx="0" cy="0"/>
          <a:chOff x="0" y="0"/>
          <a:chExt cx="0" cy="0"/>
        </a:xfrm>
      </p:grpSpPr>
      <p:sp>
        <p:nvSpPr>
          <p:cNvPr id="2" name="Tytuł 1"/>
          <p:cNvSpPr>
            <a:spLocks noGrp="1"/>
          </p:cNvSpPr>
          <p:nvPr>
            <p:ph type="title"/>
          </p:nvPr>
        </p:nvSpPr>
        <p:spPr>
          <a:xfrm>
            <a:off x="611560" y="365760"/>
            <a:ext cx="7920880" cy="758984"/>
          </a:xfrm>
          <a:prstGeom prst="rect">
            <a:avLst/>
          </a:prstGeom>
        </p:spPr>
        <p:txBody>
          <a:bodyPr/>
          <a:lstStyle/>
          <a:p>
            <a:r>
              <a:rPr lang="pl-PL"/>
              <a:t>Kliknij, aby edytować styl</a:t>
            </a:r>
          </a:p>
        </p:txBody>
      </p:sp>
      <p:sp>
        <p:nvSpPr>
          <p:cNvPr id="4" name="Symbol zastępczy zawartości 2"/>
          <p:cNvSpPr>
            <a:spLocks noGrp="1"/>
          </p:cNvSpPr>
          <p:nvPr>
            <p:ph idx="1"/>
          </p:nvPr>
        </p:nvSpPr>
        <p:spPr>
          <a:xfrm>
            <a:off x="611560" y="1340768"/>
            <a:ext cx="7920880" cy="4785395"/>
          </a:xfrm>
          <a:prstGeom prst="rect">
            <a:avLst/>
          </a:prstGeom>
        </p:spPr>
        <p:txBody>
          <a:bodyPr/>
          <a:lstStyle>
            <a:lvl1pPr marL="0" indent="0">
              <a:buFont typeface="+mj-lt"/>
              <a:buNone/>
              <a:defRPr/>
            </a:lvl1pPr>
            <a:lvl2pPr marL="914400" indent="-457200">
              <a:buFont typeface="+mj-lt"/>
              <a:buAutoNum type="alphaLcPeriod"/>
              <a:defRPr/>
            </a:lvl2pPr>
          </a:lstStyle>
          <a:p>
            <a:pPr lvl="0"/>
            <a:r>
              <a:rPr lang="pl-PL"/>
              <a:t>Edytuj style wzorca tekstu</a:t>
            </a:r>
          </a:p>
        </p:txBody>
      </p:sp>
    </p:spTree>
    <p:extLst>
      <p:ext uri="{BB962C8B-B14F-4D97-AF65-F5344CB8AC3E}">
        <p14:creationId xmlns:p14="http://schemas.microsoft.com/office/powerpoint/2010/main" val="773114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611560" y="365760"/>
            <a:ext cx="7920880" cy="758984"/>
          </a:xfrm>
          <a:prstGeom prst="rect">
            <a:avLst/>
          </a:prstGeom>
        </p:spPr>
        <p:txBody>
          <a:bodyPr/>
          <a:lstStyle/>
          <a:p>
            <a:r>
              <a:rPr lang="pl-PL"/>
              <a:t>Kliknij, aby edytować styl</a:t>
            </a:r>
            <a:endParaRPr lang="pl-PL" dirty="0"/>
          </a:p>
        </p:txBody>
      </p:sp>
      <p:sp>
        <p:nvSpPr>
          <p:cNvPr id="3" name="Symbol zastępczy zawartości 2"/>
          <p:cNvSpPr>
            <a:spLocks noGrp="1"/>
          </p:cNvSpPr>
          <p:nvPr>
            <p:ph sz="half" idx="1"/>
          </p:nvPr>
        </p:nvSpPr>
        <p:spPr>
          <a:xfrm>
            <a:off x="611560" y="1354932"/>
            <a:ext cx="3884240" cy="477123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
        <p:nvSpPr>
          <p:cNvPr id="4" name="Symbol zastępczy zawartości 3"/>
          <p:cNvSpPr>
            <a:spLocks noGrp="1"/>
          </p:cNvSpPr>
          <p:nvPr>
            <p:ph sz="half" idx="2"/>
          </p:nvPr>
        </p:nvSpPr>
        <p:spPr>
          <a:xfrm>
            <a:off x="4648200" y="1354930"/>
            <a:ext cx="3884240" cy="47712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611560" y="365760"/>
            <a:ext cx="7920880" cy="758984"/>
          </a:xfrm>
          <a:prstGeom prst="rect">
            <a:avLst/>
          </a:prstGeom>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611560" y="1354931"/>
            <a:ext cx="3885828" cy="81994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p:cNvSpPr>
            <a:spLocks noGrp="1"/>
          </p:cNvSpPr>
          <p:nvPr>
            <p:ph sz="half" idx="2"/>
          </p:nvPr>
        </p:nvSpPr>
        <p:spPr>
          <a:xfrm>
            <a:off x="611560" y="2174875"/>
            <a:ext cx="388582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
        <p:nvSpPr>
          <p:cNvPr id="5" name="Symbol zastępczy tekstu 4"/>
          <p:cNvSpPr>
            <a:spLocks noGrp="1"/>
          </p:cNvSpPr>
          <p:nvPr>
            <p:ph type="body" sz="quarter" idx="3"/>
          </p:nvPr>
        </p:nvSpPr>
        <p:spPr>
          <a:xfrm>
            <a:off x="4645025" y="1354931"/>
            <a:ext cx="3887415" cy="81994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p:cNvSpPr>
            <a:spLocks noGrp="1"/>
          </p:cNvSpPr>
          <p:nvPr>
            <p:ph sz="quarter" idx="4"/>
          </p:nvPr>
        </p:nvSpPr>
        <p:spPr>
          <a:xfrm>
            <a:off x="4645025" y="2174875"/>
            <a:ext cx="388741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597877" y="365760"/>
            <a:ext cx="7934563" cy="758984"/>
          </a:xfrm>
          <a:prstGeom prst="rect">
            <a:avLst/>
          </a:prstGeom>
        </p:spPr>
        <p:txBody>
          <a:bodyPr/>
          <a:lstStyle/>
          <a:p>
            <a:r>
              <a:rPr lang="pl-PL"/>
              <a:t>Kliknij, aby edytować styl</a:t>
            </a:r>
            <a:endParaRPr lang="pl-P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Obraz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092280" y="12363"/>
            <a:ext cx="2051720" cy="679120"/>
          </a:xfrm>
          <a:prstGeom prst="rect">
            <a:avLst/>
          </a:prstGeom>
        </p:spPr>
      </p:pic>
      <p:pic>
        <p:nvPicPr>
          <p:cNvPr id="10" name="Obraz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234651" y="-25936"/>
            <a:ext cx="1766977" cy="717419"/>
          </a:xfrm>
          <a:prstGeom prst="rect">
            <a:avLst/>
          </a:prstGeom>
        </p:spPr>
      </p:pic>
      <p:sp>
        <p:nvSpPr>
          <p:cNvPr id="11" name="Shape 121">
            <a:extLst>
              <a:ext uri="{C183D7F6-B498-43B3-948B-1728B52AA6E4}">
                <adec:decorative xmlns="" xmlns:adec="http://schemas.microsoft.com/office/drawing/2017/decorative" val="1"/>
              </a:ext>
            </a:extLst>
          </p:cNvPr>
          <p:cNvSpPr/>
          <p:nvPr userDrawn="1"/>
        </p:nvSpPr>
        <p:spPr>
          <a:xfrm>
            <a:off x="251520" y="4077072"/>
            <a:ext cx="144016" cy="2232248"/>
          </a:xfrm>
          <a:prstGeom prst="rect">
            <a:avLst/>
          </a:prstGeom>
          <a:blipFill>
            <a:blip r:embed="rId14"/>
            <a:srcRect/>
            <a:stretch>
              <a:fillRect/>
            </a:stretch>
          </a:blipFill>
          <a:ln w="12700">
            <a:miter lim="400000"/>
          </a:ln>
        </p:spPr>
        <p:txBody>
          <a:bodyPr lIns="50800" tIns="50800" rIns="50800" bIns="50800" anchor="ctr"/>
          <a:lstStyle/>
          <a:p>
            <a:pPr>
              <a:defRPr sz="3600"/>
            </a:pPr>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8" r:id="rId4"/>
    <p:sldLayoutId id="2147483659" r:id="rId5"/>
    <p:sldLayoutId id="2147483652" r:id="rId6"/>
    <p:sldLayoutId id="2147483653" r:id="rId7"/>
    <p:sldLayoutId id="2147483654" r:id="rId8"/>
    <p:sldLayoutId id="2147483655" r:id="rId9"/>
    <p:sldLayoutId id="2147483657" r:id="rId10"/>
  </p:sldLayoutIdLst>
  <p:hf hdr="0" dt="0"/>
  <p:txStyles>
    <p:titleStyle>
      <a:lvl1pPr algn="ctr" defTabSz="914400" rtl="0" eaLnBrk="1" latinLnBrk="0" hangingPunct="1">
        <a:spcBef>
          <a:spcPct val="0"/>
        </a:spcBef>
        <a:buNone/>
        <a:defRPr sz="3600" kern="1200">
          <a:solidFill>
            <a:schemeClr val="tx2"/>
          </a:solidFill>
          <a:latin typeface="+mn-lt"/>
          <a:ea typeface="+mj-ea"/>
          <a:cs typeface="+mj-cs"/>
        </a:defRPr>
      </a:lvl1pPr>
    </p:titleStyle>
    <p:bodyStyle>
      <a:lvl1pPr marL="342900" indent="-342900" algn="l" defTabSz="914400" rtl="0" eaLnBrk="1" latinLnBrk="0" hangingPunct="1">
        <a:spcBef>
          <a:spcPct val="20000"/>
        </a:spcBef>
        <a:buFont typeface="Wingdings" panose="05000000000000000000"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Wingdings" panose="05000000000000000000" pitchFamily="2" charset="2"/>
        <a:buChar char="ü"/>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orient="horz" pos="79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683568" y="4077072"/>
            <a:ext cx="7772400" cy="792088"/>
          </a:xfrm>
        </p:spPr>
        <p:txBody>
          <a:bodyPr/>
          <a:lstStyle/>
          <a:p>
            <a:r>
              <a:rPr lang="pl-PL" dirty="0"/>
              <a:t>Gra symulacyjna - konflikt interesów</a:t>
            </a:r>
          </a:p>
        </p:txBody>
      </p:sp>
    </p:spTree>
    <p:extLst>
      <p:ext uri="{BB962C8B-B14F-4D97-AF65-F5344CB8AC3E}">
        <p14:creationId xmlns:p14="http://schemas.microsoft.com/office/powerpoint/2010/main" val="452348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11560" y="692696"/>
            <a:ext cx="7920880" cy="758984"/>
          </a:xfrm>
        </p:spPr>
        <p:txBody>
          <a:bodyPr>
            <a:normAutofit fontScale="90000"/>
          </a:bodyPr>
          <a:lstStyle/>
          <a:p>
            <a:r>
              <a:rPr lang="pl-PL" dirty="0"/>
              <a:t>Konflikt interesów – gra symulacyjna, faza 1</a:t>
            </a:r>
          </a:p>
        </p:txBody>
      </p:sp>
      <p:sp>
        <p:nvSpPr>
          <p:cNvPr id="5" name="Prostokąt 4">
            <a:extLst>
              <a:ext uri="{FF2B5EF4-FFF2-40B4-BE49-F238E27FC236}">
                <a16:creationId xmlns:a16="http://schemas.microsoft.com/office/drawing/2014/main" id="{7433967E-E195-4E65-AC00-909BCBFA6CDF}"/>
              </a:ext>
            </a:extLst>
          </p:cNvPr>
          <p:cNvSpPr/>
          <p:nvPr/>
        </p:nvSpPr>
        <p:spPr>
          <a:xfrm>
            <a:off x="467544" y="1268760"/>
            <a:ext cx="8208912" cy="4985980"/>
          </a:xfrm>
          <a:prstGeom prst="rect">
            <a:avLst/>
          </a:prstGeom>
        </p:spPr>
        <p:txBody>
          <a:bodyPr wrap="square">
            <a:spAutoFit/>
          </a:bodyPr>
          <a:lstStyle/>
          <a:p>
            <a:pPr>
              <a:spcAft>
                <a:spcPts val="600"/>
              </a:spcAft>
            </a:pPr>
            <a:r>
              <a:rPr lang="pl-PL" dirty="0"/>
              <a:t>Dzielimy się na parzystą liczbę zespołów. </a:t>
            </a:r>
          </a:p>
          <a:p>
            <a:pPr>
              <a:spcAft>
                <a:spcPts val="600"/>
              </a:spcAft>
            </a:pPr>
            <a:r>
              <a:rPr lang="pl-PL" dirty="0"/>
              <a:t>Pracujemy na wynikach ćwiczenia 2 gr. 1 z poprzedniej lekcji.</a:t>
            </a:r>
          </a:p>
          <a:p>
            <a:pPr>
              <a:spcAft>
                <a:spcPts val="600"/>
              </a:spcAft>
            </a:pPr>
            <a:r>
              <a:rPr lang="pl-PL" dirty="0"/>
              <a:t>Pierwszy zespół z każdej pary gra zwierzchnika dyrektora (minister, wiceminister, dyrektor generalny), który zauważa, że wyłączony pracownik ma unikalne kwalifikacje i bez jego udziału może nie udać się ważny politycznie projekt. </a:t>
            </a:r>
            <a:endParaRPr lang="en-GB" dirty="0"/>
          </a:p>
          <a:p>
            <a:pPr>
              <a:spcAft>
                <a:spcPts val="600"/>
              </a:spcAft>
            </a:pPr>
            <a:r>
              <a:rPr lang="pl-PL" dirty="0"/>
              <a:t>Zwierzchnik pyta się, czy jest to rozsądne i czy przy dodatkowych zabezpieczeniach można by zaakceptować poziom ryzyka konfliktu interesów i nie wyłączać pracownika z przetargu. Nie wydaje polecenia zmiany decyzji, ale prosi o ponowną analizę sprawy.</a:t>
            </a:r>
            <a:endParaRPr lang="en-GB" dirty="0"/>
          </a:p>
          <a:p>
            <a:pPr>
              <a:spcAft>
                <a:spcPts val="600"/>
              </a:spcAft>
            </a:pPr>
            <a:r>
              <a:rPr lang="pl-PL" dirty="0"/>
              <a:t>Wiemy, że zasady zarządzania ryzykiem dopuszczają jego świadomą akceptację na pewnym poziomie, jeżeli pracownik ma unikalne kompetencje. </a:t>
            </a:r>
            <a:endParaRPr lang="en-GB" dirty="0"/>
          </a:p>
          <a:p>
            <a:pPr>
              <a:spcAft>
                <a:spcPts val="600"/>
              </a:spcAft>
            </a:pPr>
            <a:r>
              <a:rPr lang="pl-PL" dirty="0"/>
              <a:t>Drugi zespół z każdej pary analizuje prośbę, starając się wyjść naprzeciw życzeniu zwierzchnika. Jeżeli dojdzie do wniosku, że można zaakceptować ryzyko konfliktu interesów, to przedstawia jednocześnie, jakie dodatkowe mechanizmy zabezpieczające wprowadzi. Jeżeli uzna, że nie – odmawia zmiany decyzji i komunikuje to zwierzchnikowi. </a:t>
            </a:r>
            <a:endParaRPr lang="en-GB" dirty="0"/>
          </a:p>
          <a:p>
            <a:pPr>
              <a:spcAft>
                <a:spcPts val="600"/>
              </a:spcAft>
            </a:pPr>
            <a:r>
              <a:rPr lang="pl-PL" dirty="0"/>
              <a:t>Następnie zespoły zamieniają się rolami.</a:t>
            </a:r>
            <a:endParaRPr lang="en-GB" dirty="0"/>
          </a:p>
        </p:txBody>
      </p:sp>
    </p:spTree>
    <p:extLst>
      <p:ext uri="{BB962C8B-B14F-4D97-AF65-F5344CB8AC3E}">
        <p14:creationId xmlns:p14="http://schemas.microsoft.com/office/powerpoint/2010/main" val="809113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97541" y="626808"/>
            <a:ext cx="7920880" cy="758984"/>
          </a:xfrm>
        </p:spPr>
        <p:txBody>
          <a:bodyPr/>
          <a:lstStyle/>
          <a:p>
            <a:r>
              <a:rPr lang="pl-PL" dirty="0"/>
              <a:t>Konflikt interesów – ćwiczenie 2 gr. 1</a:t>
            </a:r>
          </a:p>
        </p:txBody>
      </p:sp>
      <p:sp>
        <p:nvSpPr>
          <p:cNvPr id="3" name="Prostokąt 2">
            <a:extLst>
              <a:ext uri="{FF2B5EF4-FFF2-40B4-BE49-F238E27FC236}">
                <a16:creationId xmlns:a16="http://schemas.microsoft.com/office/drawing/2014/main" id="{77FD151D-C8BD-4372-9147-30068442F1C8}"/>
              </a:ext>
            </a:extLst>
          </p:cNvPr>
          <p:cNvSpPr/>
          <p:nvPr/>
        </p:nvSpPr>
        <p:spPr>
          <a:xfrm>
            <a:off x="104808" y="1164945"/>
            <a:ext cx="9036495" cy="1400383"/>
          </a:xfrm>
          <a:prstGeom prst="rect">
            <a:avLst/>
          </a:prstGeom>
        </p:spPr>
        <p:txBody>
          <a:bodyPr wrap="square">
            <a:spAutoFit/>
          </a:bodyPr>
          <a:lstStyle/>
          <a:p>
            <a:pPr>
              <a:spcAft>
                <a:spcPts val="600"/>
              </a:spcAft>
            </a:pPr>
            <a:r>
              <a:rPr lang="pl-PL" sz="2400" b="1" dirty="0">
                <a:solidFill>
                  <a:srgbClr val="376092"/>
                </a:solidFill>
              </a:rPr>
              <a:t>Czy należy wyłączyć pracownika z komisji przetargowej? </a:t>
            </a:r>
          </a:p>
          <a:p>
            <a:r>
              <a:rPr lang="pl-PL" sz="1400" i="1" dirty="0"/>
              <a:t>PZP: „pozostają z wykonawcą w takim stosunku prawnym lub faktycznym, że istnieje uzasadniona wątpliwość co do ich bezstronności lub niezależności w związku z postępowaniem o udzielenie zamówienia z uwagi na posiadanie bezpośredniego lub pośredniego interesu finansowego, ekonomicznego lub osobistego w określonym rozstrzygnięciu tego postępowania”</a:t>
            </a:r>
            <a:endParaRPr lang="pl-PL" sz="1400" dirty="0"/>
          </a:p>
        </p:txBody>
      </p:sp>
      <p:sp>
        <p:nvSpPr>
          <p:cNvPr id="6" name="Prostokąt 5">
            <a:extLst>
              <a:ext uri="{FF2B5EF4-FFF2-40B4-BE49-F238E27FC236}">
                <a16:creationId xmlns:a16="http://schemas.microsoft.com/office/drawing/2014/main" id="{E9493EB2-5F06-427E-8643-CA37CAF446A5}"/>
              </a:ext>
            </a:extLst>
          </p:cNvPr>
          <p:cNvSpPr/>
          <p:nvPr/>
        </p:nvSpPr>
        <p:spPr>
          <a:xfrm>
            <a:off x="719571" y="2428279"/>
            <a:ext cx="7698850" cy="3754557"/>
          </a:xfrm>
          <a:prstGeom prst="rect">
            <a:avLst/>
          </a:prstGeom>
        </p:spPr>
        <p:txBody>
          <a:bodyPr wrap="square">
            <a:spAutoFit/>
          </a:bodyPr>
          <a:lstStyle/>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Jest klientem sieci telefonii komórkowej wykonawcy</a:t>
            </a:r>
          </a:p>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Ma samochód marki, którą oferuje wykonawca</a:t>
            </a:r>
          </a:p>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Jego szwagier pracuje u wykonawcy na średnim stanowisku kierowniczym</a:t>
            </a:r>
          </a:p>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Jest byłym partnerem życiowym córki prezesa</a:t>
            </a:r>
          </a:p>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Prowadził 10 lat temu wspólną kancelarię prawną z członkiem rady nadzorczej wykonawcy</a:t>
            </a:r>
          </a:p>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Posiada dozwolone ilości akcji lub udziałów wykonawcy</a:t>
            </a:r>
          </a:p>
          <a:p>
            <a:pPr marL="342900" indent="-342900">
              <a:spcAft>
                <a:spcPts val="600"/>
              </a:spcAft>
              <a:buFont typeface="Wingdings" panose="05000000000000000000" pitchFamily="2" charset="2"/>
              <a:buChar char="q"/>
            </a:pPr>
            <a:r>
              <a:rPr lang="pl-PL"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Jest znajomym prezesa z sieci społecznościowej</a:t>
            </a:r>
          </a:p>
          <a:p>
            <a:pPr algn="ctr">
              <a:spcAft>
                <a:spcPts val="600"/>
              </a:spcAft>
            </a:pPr>
            <a:r>
              <a:rPr lang="pl-PL" sz="2400" b="1" dirty="0">
                <a:solidFill>
                  <a:srgbClr val="376092"/>
                </a:solidFill>
              </a:rPr>
              <a:t>Ewentualne uwarunkowania?</a:t>
            </a:r>
          </a:p>
        </p:txBody>
      </p:sp>
      <p:sp>
        <p:nvSpPr>
          <p:cNvPr id="5" name="Zwój: poziomy 4">
            <a:extLst>
              <a:ext uri="{FF2B5EF4-FFF2-40B4-BE49-F238E27FC236}">
                <a16:creationId xmlns:a16="http://schemas.microsoft.com/office/drawing/2014/main" id="{2157020C-8726-4CE8-99EF-13CBBC7FAA63}"/>
              </a:ext>
            </a:extLst>
          </p:cNvPr>
          <p:cNvSpPr/>
          <p:nvPr/>
        </p:nvSpPr>
        <p:spPr>
          <a:xfrm>
            <a:off x="605552" y="6102983"/>
            <a:ext cx="7812869" cy="758984"/>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dirty="0">
                <a:solidFill>
                  <a:srgbClr val="002060"/>
                </a:solidFill>
              </a:rPr>
              <a:t>Pracujemy na wynikach tego ćwiczenia z poprzedniej lekcji</a:t>
            </a:r>
            <a:endParaRPr lang="en-GB" sz="2400" dirty="0">
              <a:solidFill>
                <a:srgbClr val="002060"/>
              </a:solidFill>
            </a:endParaRPr>
          </a:p>
        </p:txBody>
      </p:sp>
    </p:spTree>
    <p:extLst>
      <p:ext uri="{BB962C8B-B14F-4D97-AF65-F5344CB8AC3E}">
        <p14:creationId xmlns:p14="http://schemas.microsoft.com/office/powerpoint/2010/main" val="2291918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a:t>Konflikt interesów – gra symulacyjna, faza 2</a:t>
            </a:r>
          </a:p>
        </p:txBody>
      </p:sp>
      <p:sp>
        <p:nvSpPr>
          <p:cNvPr id="4" name="Tytuł 1">
            <a:extLst>
              <a:ext uri="{FF2B5EF4-FFF2-40B4-BE49-F238E27FC236}">
                <a16:creationId xmlns:a16="http://schemas.microsoft.com/office/drawing/2014/main" id="{7F920ACB-D62E-4E35-81D4-41D7E71B3468}"/>
              </a:ext>
            </a:extLst>
          </p:cNvPr>
          <p:cNvSpPr txBox="1">
            <a:spLocks/>
          </p:cNvSpPr>
          <p:nvPr/>
        </p:nvSpPr>
        <p:spPr>
          <a:xfrm>
            <a:off x="611560" y="3356992"/>
            <a:ext cx="7920880" cy="75898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3600" kern="1200">
                <a:solidFill>
                  <a:schemeClr val="tx2"/>
                </a:solidFill>
                <a:latin typeface="+mn-lt"/>
                <a:ea typeface="+mj-ea"/>
                <a:cs typeface="+mj-cs"/>
              </a:defRPr>
            </a:lvl1pPr>
          </a:lstStyle>
          <a:p>
            <a:r>
              <a:rPr lang="pl-PL" dirty="0"/>
              <a:t>Wnioski?</a:t>
            </a:r>
          </a:p>
        </p:txBody>
      </p:sp>
    </p:spTree>
    <p:extLst>
      <p:ext uri="{BB962C8B-B14F-4D97-AF65-F5344CB8AC3E}">
        <p14:creationId xmlns:p14="http://schemas.microsoft.com/office/powerpoint/2010/main" val="3043958559"/>
      </p:ext>
    </p:extLst>
  </p:cSld>
  <p:clrMapOvr>
    <a:masterClrMapping/>
  </p:clrMapOvr>
</p:sld>
</file>

<file path=ppt/theme/theme1.xml><?xml version="1.0" encoding="utf-8"?>
<a:theme xmlns:a="http://schemas.openxmlformats.org/drawingml/2006/main" name="Motyw pakietu Office">
  <a:themeElements>
    <a:clrScheme name="Prezentacje DSC KPRM">
      <a:dk1>
        <a:sysClr val="windowText" lastClr="000000"/>
      </a:dk1>
      <a:lt1>
        <a:sysClr val="window" lastClr="FFFFFF"/>
      </a:lt1>
      <a:dk2>
        <a:srgbClr val="1F497D"/>
      </a:dk2>
      <a:lt2>
        <a:srgbClr val="EEECE1"/>
      </a:lt2>
      <a:accent1>
        <a:srgbClr val="366092"/>
      </a:accent1>
      <a:accent2>
        <a:srgbClr val="953734"/>
      </a:accent2>
      <a:accent3>
        <a:srgbClr val="5F497A"/>
      </a:accent3>
      <a:accent4>
        <a:srgbClr val="31859B"/>
      </a:accent4>
      <a:accent5>
        <a:srgbClr val="548DD4"/>
      </a:accent5>
      <a:accent6>
        <a:srgbClr val="4D8034"/>
      </a:accent6>
      <a:hlink>
        <a:srgbClr val="810083"/>
      </a:hlink>
      <a:folHlink>
        <a:srgbClr val="548DD4"/>
      </a:folHlink>
    </a:clrScheme>
    <a:fontScheme name="Niestandardowy 1">
      <a:majorFont>
        <a:latin typeface="Calibri"/>
        <a:ea typeface=""/>
        <a:cs typeface=""/>
      </a:majorFont>
      <a:minorFont>
        <a:latin typeface="Calibri"/>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zentacja1" id="{39C92D23-B042-4520-BDB3-6DA7CAF93187}" vid="{37AF9793-A136-4A5B-AAD4-AF16193B23ED}"/>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Szablon prezentacji - timesaver</Template>
  <TotalTime>1914</TotalTime>
  <Words>325</Words>
  <Application>Microsoft Office PowerPoint</Application>
  <PresentationFormat>Pokaz na ekranie (4:3)</PresentationFormat>
  <Paragraphs>23</Paragraphs>
  <Slides>4</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4</vt:i4>
      </vt:variant>
    </vt:vector>
  </HeadingPairs>
  <TitlesOfParts>
    <vt:vector size="9" baseType="lpstr">
      <vt:lpstr>Arial</vt:lpstr>
      <vt:lpstr>Calibri</vt:lpstr>
      <vt:lpstr>Verdana</vt:lpstr>
      <vt:lpstr>Wingdings</vt:lpstr>
      <vt:lpstr>Motyw pakietu Office</vt:lpstr>
      <vt:lpstr>Gra symulacyjna - konflikt interesów</vt:lpstr>
      <vt:lpstr>Konflikt interesów – gra symulacyjna, faza 1</vt:lpstr>
      <vt:lpstr>Konflikt interesów – ćwiczenie 2 gr. 1</vt:lpstr>
      <vt:lpstr>Konflikt interesów – gra symulacyjna, faza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Tytuł prezentacji Calibri 40 ciemnoniebieski</dc:title>
  <dc:creator>Maciej Wnuk</dc:creator>
  <cp:lastModifiedBy>Dudzik Katarzyna</cp:lastModifiedBy>
  <cp:revision>127</cp:revision>
  <dcterms:created xsi:type="dcterms:W3CDTF">2017-10-06T10:47:42Z</dcterms:created>
  <dcterms:modified xsi:type="dcterms:W3CDTF">2023-07-12T12:38:30Z</dcterms:modified>
</cp:coreProperties>
</file>